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FED"/>
    <a:srgbClr val="E7F5CF"/>
    <a:srgbClr val="4020B6"/>
    <a:srgbClr val="6E9B25"/>
    <a:srgbClr val="D1EB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4994" autoAdjust="0"/>
    <p:restoredTop sz="94660" autoAdjust="0"/>
  </p:normalViewPr>
  <p:slideViewPr>
    <p:cSldViewPr snapToGrid="0">
      <p:cViewPr>
        <p:scale>
          <a:sx n="80" d="100"/>
          <a:sy n="80" d="100"/>
        </p:scale>
        <p:origin x="-1428" y="-77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09884-83E8-4ED7-8B6F-BE75A7C25D0F}" type="datetimeFigureOut">
              <a:rPr lang="ru-RU" smtClean="0"/>
              <a:pPr/>
              <a:t>20.06.2023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E574-C1FC-4B2C-87C1-F5CA6BF821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576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09884-83E8-4ED7-8B6F-BE75A7C25D0F}" type="datetimeFigureOut">
              <a:rPr lang="ru-RU" smtClean="0"/>
              <a:pPr/>
              <a:t>20.06.2023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E574-C1FC-4B2C-87C1-F5CA6BF821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497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09884-83E8-4ED7-8B6F-BE75A7C25D0F}" type="datetimeFigureOut">
              <a:rPr lang="ru-RU" smtClean="0"/>
              <a:pPr/>
              <a:t>20.06.2023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E574-C1FC-4B2C-87C1-F5CA6BF821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083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09884-83E8-4ED7-8B6F-BE75A7C25D0F}" type="datetimeFigureOut">
              <a:rPr lang="ru-RU" smtClean="0"/>
              <a:pPr/>
              <a:t>20.06.2023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E574-C1FC-4B2C-87C1-F5CA6BF821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773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09884-83E8-4ED7-8B6F-BE75A7C25D0F}" type="datetimeFigureOut">
              <a:rPr lang="ru-RU" smtClean="0"/>
              <a:pPr/>
              <a:t>20.06.2023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E574-C1FC-4B2C-87C1-F5CA6BF821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572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09884-83E8-4ED7-8B6F-BE75A7C25D0F}" type="datetimeFigureOut">
              <a:rPr lang="ru-RU" smtClean="0"/>
              <a:pPr/>
              <a:t>20.06.2023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E574-C1FC-4B2C-87C1-F5CA6BF821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640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09884-83E8-4ED7-8B6F-BE75A7C25D0F}" type="datetimeFigureOut">
              <a:rPr lang="ru-RU" smtClean="0"/>
              <a:pPr/>
              <a:t>20.06.2023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E574-C1FC-4B2C-87C1-F5CA6BF821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574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09884-83E8-4ED7-8B6F-BE75A7C25D0F}" type="datetimeFigureOut">
              <a:rPr lang="ru-RU" smtClean="0"/>
              <a:pPr/>
              <a:t>20.06.2023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E574-C1FC-4B2C-87C1-F5CA6BF821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15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09884-83E8-4ED7-8B6F-BE75A7C25D0F}" type="datetimeFigureOut">
              <a:rPr lang="ru-RU" smtClean="0"/>
              <a:pPr/>
              <a:t>20.06.2023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E574-C1FC-4B2C-87C1-F5CA6BF821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933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09884-83E8-4ED7-8B6F-BE75A7C25D0F}" type="datetimeFigureOut">
              <a:rPr lang="ru-RU" smtClean="0"/>
              <a:pPr/>
              <a:t>20.06.2023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E574-C1FC-4B2C-87C1-F5CA6BF821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731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09884-83E8-4ED7-8B6F-BE75A7C25D0F}" type="datetimeFigureOut">
              <a:rPr lang="ru-RU" smtClean="0"/>
              <a:pPr/>
              <a:t>20.06.2023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E574-C1FC-4B2C-87C1-F5CA6BF821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230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09884-83E8-4ED7-8B6F-BE75A7C25D0F}" type="datetimeFigureOut">
              <a:rPr lang="ru-RU" smtClean="0"/>
              <a:pPr/>
              <a:t>20.06.2023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CE574-C1FC-4B2C-87C1-F5CA6BF821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016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econ@volraion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314325" y="161245"/>
            <a:ext cx="3640157" cy="688623"/>
          </a:xfrm>
          <a:prstGeom prst="rect">
            <a:avLst/>
          </a:prstGeom>
          <a:solidFill>
            <a:srgbClr val="376F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dirty="0">
                <a:latin typeface="Century Gothic" panose="020B0502020202020204" pitchFamily="34" charset="0"/>
              </a:rPr>
              <a:t>Предмет ОРВ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271338" y="919397"/>
            <a:ext cx="3683144" cy="60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780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105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проекты</a:t>
            </a:r>
            <a:r>
              <a:rPr lang="ru-RU" sz="105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устанавливающие новые или изменяющие ранее предусмотренные нормативными правовыми актами </a:t>
            </a:r>
            <a:r>
              <a:rPr lang="ru-RU" sz="1050" b="1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обязанности</a:t>
            </a:r>
            <a:r>
              <a:rPr lang="ru-RU" sz="105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запреты для </a:t>
            </a:r>
            <a:r>
              <a:rPr lang="ru-RU" sz="105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субъектов предпринимательской и </a:t>
            </a:r>
            <a:r>
              <a:rPr lang="ru-RU" sz="105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иной экономической </a:t>
            </a:r>
            <a:r>
              <a:rPr lang="ru-RU" sz="105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деятельности</a:t>
            </a:r>
            <a:r>
              <a:rPr lang="ru-RU" sz="105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indent="17780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105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проекты</a:t>
            </a:r>
            <a:r>
              <a:rPr lang="ru-RU" sz="105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устанавливающие новые или изменяющие </a:t>
            </a:r>
            <a:r>
              <a:rPr lang="ru-RU" sz="105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ранее предусмотренные </a:t>
            </a:r>
            <a:r>
              <a:rPr lang="ru-RU" sz="105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нормативными правовыми актами </a:t>
            </a:r>
            <a:r>
              <a:rPr lang="ru-RU" sz="1050" b="1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обязательные </a:t>
            </a:r>
            <a:r>
              <a:rPr lang="ru-RU" sz="105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требования</a:t>
            </a:r>
            <a:r>
              <a:rPr lang="ru-RU" sz="105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связанные с </a:t>
            </a:r>
            <a:r>
              <a:rPr lang="ru-RU" sz="105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осуществлением предпринимательской </a:t>
            </a:r>
            <a:r>
              <a:rPr lang="ru-RU" sz="105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иной экономической </a:t>
            </a:r>
            <a:r>
              <a:rPr lang="ru-RU" sz="105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деятельности, оценка </a:t>
            </a:r>
            <a:r>
              <a:rPr lang="ru-RU" sz="105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соблюдения которых осуществляется в </a:t>
            </a:r>
            <a:r>
              <a:rPr lang="ru-RU" sz="105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рамках государственного/муниципального контроля </a:t>
            </a:r>
            <a:r>
              <a:rPr lang="ru-RU" sz="105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(надзора); привлечения </a:t>
            </a:r>
            <a:r>
              <a:rPr lang="ru-RU" sz="105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 административной </a:t>
            </a:r>
            <a:r>
              <a:rPr lang="ru-RU" sz="105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ответственности, предоставления лицензий </a:t>
            </a:r>
            <a:r>
              <a:rPr lang="ru-RU" sz="105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иных </a:t>
            </a:r>
            <a:r>
              <a:rPr lang="ru-RU" sz="105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разрешений, аккредитации, оценки </a:t>
            </a:r>
            <a:r>
              <a:rPr lang="ru-RU" sz="105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соответствия продукции</a:t>
            </a:r>
            <a:r>
              <a:rPr lang="ru-RU" sz="105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иных форм оценок и экспертиз ;</a:t>
            </a:r>
            <a:endParaRPr lang="ru-RU" sz="105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77800" algn="just">
              <a:lnSpc>
                <a:spcPct val="115000"/>
              </a:lnSpc>
              <a:spcAft>
                <a:spcPts val="0"/>
              </a:spcAft>
            </a:pPr>
            <a:r>
              <a:rPr lang="ru-RU" sz="105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проекты, устанавливающие, изменяющие или отменяющие ранее установленную </a:t>
            </a:r>
            <a:r>
              <a:rPr lang="ru-RU" sz="105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ответственность</a:t>
            </a:r>
            <a:r>
              <a:rPr lang="ru-RU" sz="105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за нарушение нормативных правовых </a:t>
            </a:r>
            <a:r>
              <a:rPr lang="ru-RU" sz="105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актов, </a:t>
            </a:r>
            <a:r>
              <a:rPr lang="ru-RU" sz="105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затрагивающих вопросы осуществления предпринимательской и иной экономической деятельности.</a:t>
            </a:r>
            <a:endParaRPr lang="ru-RU" sz="105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05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05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ru-RU" sz="1050" b="1" u="sng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Исключения</a:t>
            </a:r>
            <a:r>
              <a:rPr lang="ru-RU" sz="105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05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(не подпадают под процедуру ОРВ):</a:t>
            </a:r>
            <a:endParaRPr lang="ru-RU" sz="105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05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-проекты</a:t>
            </a:r>
            <a:r>
              <a:rPr lang="ru-RU" sz="105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устанавливающие, изменяющие, приостанавливающие и отменяющие </a:t>
            </a:r>
            <a:r>
              <a:rPr lang="ru-RU" sz="105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региональные и муниципальные налоги </a:t>
            </a:r>
            <a:r>
              <a:rPr lang="ru-RU" sz="105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сборы, налоговые ставки по федеральным налогам;</a:t>
            </a:r>
            <a:endParaRPr lang="ru-RU" sz="105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05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проекты, регулирующие бюджетные правоотношения.</a:t>
            </a:r>
            <a:endParaRPr lang="ru-RU" sz="105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9919" y="5226890"/>
            <a:ext cx="372532" cy="368194"/>
          </a:xfrm>
          <a:prstGeom prst="rect">
            <a:avLst/>
          </a:prstGeom>
        </p:spPr>
      </p:pic>
      <p:sp>
        <p:nvSpPr>
          <p:cNvPr id="30" name="Прямоугольник 29"/>
          <p:cNvSpPr/>
          <p:nvPr/>
        </p:nvSpPr>
        <p:spPr>
          <a:xfrm>
            <a:off x="4355748" y="161245"/>
            <a:ext cx="3533422" cy="688623"/>
          </a:xfrm>
          <a:prstGeom prst="rect">
            <a:avLst/>
          </a:prstGeom>
          <a:solidFill>
            <a:srgbClr val="376F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dirty="0">
                <a:latin typeface="Century Gothic" panose="020B0502020202020204" pitchFamily="34" charset="0"/>
              </a:rPr>
              <a:t>Цель ОРВ </a:t>
            </a:r>
            <a:r>
              <a:rPr lang="ru-RU" sz="2000" dirty="0">
                <a:latin typeface="Century Gothic" panose="020B0502020202020204" pitchFamily="34" charset="0"/>
              </a:rPr>
              <a:t>– выявить:</a:t>
            </a:r>
          </a:p>
        </p:txBody>
      </p:sp>
      <p:cxnSp>
        <p:nvCxnSpPr>
          <p:cNvPr id="32" name="Прямая соединительная линия 31"/>
          <p:cNvCxnSpPr>
            <a:cxnSpLocks/>
          </p:cNvCxnSpPr>
          <p:nvPr/>
        </p:nvCxnSpPr>
        <p:spPr>
          <a:xfrm flipH="1">
            <a:off x="4434817" y="967870"/>
            <a:ext cx="11293" cy="2017002"/>
          </a:xfrm>
          <a:prstGeom prst="line">
            <a:avLst/>
          </a:prstGeom>
          <a:ln>
            <a:solidFill>
              <a:srgbClr val="376FE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4450646" y="1116628"/>
            <a:ext cx="505172" cy="0"/>
          </a:xfrm>
          <a:prstGeom prst="straightConnector1">
            <a:avLst/>
          </a:prstGeom>
          <a:ln>
            <a:solidFill>
              <a:srgbClr val="376FE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4955819" y="913428"/>
            <a:ext cx="2923823" cy="4064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>
                <a:latin typeface="Century Gothic" panose="020B0502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Избыточные обязанности</a:t>
            </a:r>
            <a:endParaRPr lang="ru-RU" sz="1600" dirty="0">
              <a:latin typeface="Century Gothic" panose="020B0502020202020204" pitchFamily="34" charset="0"/>
              <a:cs typeface="Segoe UI" panose="020B0502040204020203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974868" y="1443120"/>
            <a:ext cx="2923823" cy="4064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>
                <a:latin typeface="Century Gothic" panose="020B0502020202020204" pitchFamily="34" charset="0"/>
              </a:rPr>
              <a:t>Избыточные запреты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4974870" y="1949470"/>
            <a:ext cx="2923823" cy="4064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>
                <a:latin typeface="Century Gothic" panose="020B0502020202020204" pitchFamily="34" charset="0"/>
              </a:rPr>
              <a:t>Избыточные ограничения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5005915" y="2439450"/>
            <a:ext cx="2923823" cy="4855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>
                <a:latin typeface="Century Gothic" panose="020B0502020202020204" pitchFamily="34" charset="0"/>
              </a:rPr>
              <a:t>Необоснованные расходы</a:t>
            </a:r>
          </a:p>
        </p:txBody>
      </p:sp>
      <p:cxnSp>
        <p:nvCxnSpPr>
          <p:cNvPr id="40" name="Прямая со стрелкой 39"/>
          <p:cNvCxnSpPr/>
          <p:nvPr/>
        </p:nvCxnSpPr>
        <p:spPr>
          <a:xfrm>
            <a:off x="4440463" y="1646320"/>
            <a:ext cx="480785" cy="0"/>
          </a:xfrm>
          <a:prstGeom prst="straightConnector1">
            <a:avLst/>
          </a:prstGeom>
          <a:ln>
            <a:solidFill>
              <a:srgbClr val="376FE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4434817" y="2139764"/>
            <a:ext cx="505831" cy="0"/>
          </a:xfrm>
          <a:prstGeom prst="straightConnector1">
            <a:avLst/>
          </a:prstGeom>
          <a:ln>
            <a:solidFill>
              <a:srgbClr val="376FE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4434817" y="2680202"/>
            <a:ext cx="486431" cy="0"/>
          </a:xfrm>
          <a:prstGeom prst="straightConnector1">
            <a:avLst/>
          </a:prstGeom>
          <a:ln>
            <a:solidFill>
              <a:srgbClr val="376FE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авая фигурная скобка 45"/>
          <p:cNvSpPr/>
          <p:nvPr/>
        </p:nvSpPr>
        <p:spPr>
          <a:xfrm rot="5400000">
            <a:off x="6104898" y="1235668"/>
            <a:ext cx="278838" cy="3657599"/>
          </a:xfrm>
          <a:prstGeom prst="rightBrace">
            <a:avLst>
              <a:gd name="adj1" fmla="val 8333"/>
              <a:gd name="adj2" fmla="val 49903"/>
            </a:avLst>
          </a:prstGeom>
          <a:ln>
            <a:solidFill>
              <a:srgbClr val="376FE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4709028" y="3075673"/>
            <a:ext cx="3070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Century Gothic" panose="020B0502020202020204" pitchFamily="34" charset="0"/>
              </a:rPr>
              <a:t>для бизнеса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4450646" y="3412412"/>
            <a:ext cx="3533422" cy="620745"/>
          </a:xfrm>
          <a:prstGeom prst="rect">
            <a:avLst/>
          </a:prstGeom>
          <a:solidFill>
            <a:srgbClr val="376F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dirty="0" smtClean="0">
                <a:latin typeface="Century Gothic" panose="020B0502020202020204" pitchFamily="34" charset="0"/>
              </a:rPr>
              <a:t>НПА ОРВ</a:t>
            </a:r>
            <a:r>
              <a:rPr lang="ru-RU" sz="2000" dirty="0" smtClean="0">
                <a:latin typeface="Century Gothic" panose="020B0502020202020204" pitchFamily="34" charset="0"/>
              </a:rPr>
              <a:t>:</a:t>
            </a:r>
            <a:endParaRPr lang="ru-RU" sz="2000" dirty="0">
              <a:latin typeface="Century Gothic" panose="020B0502020202020204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355748" y="4033157"/>
            <a:ext cx="374357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9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Закон </a:t>
            </a:r>
            <a:r>
              <a:rPr lang="ru-RU" sz="9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Вологодской области от 11.12.2013 № 3225-ОЗ </a:t>
            </a:r>
            <a:r>
              <a:rPr lang="ru-RU" sz="9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«Об </a:t>
            </a:r>
            <a:r>
              <a:rPr lang="ru-RU" sz="9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оценке регулирующего воздействия проектов нормативных правовых актов и экспертизе нормативных правовых </a:t>
            </a:r>
            <a:r>
              <a:rPr lang="ru-RU" sz="9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актов»</a:t>
            </a:r>
            <a:endParaRPr lang="ru-RU" sz="9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9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Постановление </a:t>
            </a:r>
            <a:r>
              <a:rPr lang="ru-RU" sz="9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Правительства Вологодской области от 30.12.2013 </a:t>
            </a:r>
            <a:r>
              <a:rPr lang="ru-RU" sz="9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№ </a:t>
            </a:r>
            <a:r>
              <a:rPr lang="ru-RU" sz="9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1429 </a:t>
            </a:r>
            <a:r>
              <a:rPr lang="ru-RU" sz="900" dirty="0" smtClean="0">
                <a:latin typeface="Century Gothic" panose="020B0502020202020204" pitchFamily="34" charset="0"/>
                <a:ea typeface="Calibri" panose="020F0502020204030204" pitchFamily="34" charset="0"/>
              </a:rPr>
              <a:t>«Об </a:t>
            </a:r>
            <a:r>
              <a:rPr lang="ru-RU" sz="900" dirty="0">
                <a:latin typeface="Century Gothic" panose="020B0502020202020204" pitchFamily="34" charset="0"/>
                <a:ea typeface="Calibri" panose="020F0502020204030204" pitchFamily="34" charset="0"/>
              </a:rPr>
              <a:t>отдельных вопросах реализации закона области </a:t>
            </a:r>
            <a:r>
              <a:rPr lang="ru-RU" sz="900" dirty="0" smtClean="0">
                <a:latin typeface="Century Gothic" panose="020B0502020202020204" pitchFamily="34" charset="0"/>
                <a:ea typeface="Calibri" panose="020F0502020204030204" pitchFamily="34" charset="0"/>
              </a:rPr>
              <a:t>«Об </a:t>
            </a:r>
            <a:r>
              <a:rPr lang="ru-RU" sz="900" dirty="0">
                <a:latin typeface="Century Gothic" panose="020B0502020202020204" pitchFamily="34" charset="0"/>
                <a:ea typeface="Calibri" panose="020F0502020204030204" pitchFamily="34" charset="0"/>
              </a:rPr>
              <a:t>оценке регулирующего воздействия проектов нормативных правовых актов и экспертизе нормативных правовых </a:t>
            </a:r>
            <a:r>
              <a:rPr lang="ru-RU" sz="900" dirty="0" smtClean="0">
                <a:latin typeface="Century Gothic" panose="020B0502020202020204" pitchFamily="34" charset="0"/>
                <a:ea typeface="Calibri" panose="020F0502020204030204" pitchFamily="34" charset="0"/>
              </a:rPr>
              <a:t>актов»</a:t>
            </a:r>
          </a:p>
          <a:p>
            <a:pPr algn="just">
              <a:spcAft>
                <a:spcPts val="0"/>
              </a:spcAft>
            </a:pPr>
            <a:r>
              <a:rPr lang="ru-RU" sz="900" dirty="0" smtClean="0">
                <a:latin typeface="Century Gothic" panose="020B0502020202020204" pitchFamily="34" charset="0"/>
              </a:rPr>
              <a:t>   Постановление администрации Вологодского муниципального округа от 04.05.2023 </a:t>
            </a:r>
            <a:r>
              <a:rPr lang="ru-RU" sz="900" dirty="0">
                <a:latin typeface="Century Gothic" panose="020B0502020202020204" pitchFamily="34" charset="0"/>
              </a:rPr>
              <a:t>№ 132-02 </a:t>
            </a:r>
            <a:r>
              <a:rPr lang="ru-RU" sz="900" dirty="0" smtClean="0">
                <a:latin typeface="Century Gothic" panose="020B0502020202020204" pitchFamily="34" charset="0"/>
              </a:rPr>
              <a:t>«Об </a:t>
            </a:r>
            <a:r>
              <a:rPr lang="ru-RU" sz="900" dirty="0">
                <a:latin typeface="Century Gothic" panose="020B0502020202020204" pitchFamily="34" charset="0"/>
              </a:rPr>
              <a:t>утверждении Порядка проведения оценки регулирующего воздействия проектов муниципальных нормативных правовых актов и экспертизы муниципальных нормативных правовых актов муниципального образования – Вологодский муниципальный </a:t>
            </a:r>
            <a:r>
              <a:rPr lang="ru-RU" sz="900" dirty="0" smtClean="0">
                <a:latin typeface="Century Gothic" panose="020B0502020202020204" pitchFamily="34" charset="0"/>
              </a:rPr>
              <a:t>округ»</a:t>
            </a:r>
            <a:endParaRPr lang="ru-RU" sz="900" dirty="0">
              <a:latin typeface="Century Gothic" panose="020B0502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8340019" y="164800"/>
            <a:ext cx="3560381" cy="685068"/>
          </a:xfrm>
          <a:prstGeom prst="rect">
            <a:avLst/>
          </a:prstGeom>
          <a:solidFill>
            <a:srgbClr val="376F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Century Gothic" panose="020B0502020202020204" pitchFamily="34" charset="0"/>
              </a:rPr>
              <a:t>Участники ОРВ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8858600" y="946853"/>
            <a:ext cx="3041801" cy="7988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>
                <a:latin typeface="Century Gothic" panose="020B0502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Разработчики</a:t>
            </a:r>
            <a:r>
              <a:rPr lang="ru-RU" sz="1600" b="1" dirty="0">
                <a:latin typeface="Century Gothic" panose="020B0502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ru-RU" sz="1600" b="1" dirty="0" smtClean="0">
                <a:latin typeface="Century Gothic" panose="020B0502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- </a:t>
            </a:r>
            <a:r>
              <a:rPr lang="ru-RU" sz="1200" b="1" dirty="0" smtClean="0">
                <a:latin typeface="Century Gothic" panose="020B0502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орган местного самоуправление или  структурное подразделение администрации округа</a:t>
            </a:r>
            <a:endParaRPr lang="ru-RU" sz="1200" b="1" dirty="0">
              <a:latin typeface="Century Gothic" panose="020B0502020202020204" pitchFamily="34" charset="0"/>
              <a:cs typeface="Segoe UI" panose="020B0502040204020203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8858601" y="2680202"/>
            <a:ext cx="3041802" cy="7955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>
                <a:latin typeface="Century Gothic" panose="020B0502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Субъекты публичных консультаций </a:t>
            </a:r>
            <a:r>
              <a:rPr lang="ru-RU" sz="1600" dirty="0" smtClean="0">
                <a:latin typeface="Century Gothic" panose="020B0502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- </a:t>
            </a:r>
            <a:r>
              <a:rPr lang="ru-RU" sz="1200" b="1" dirty="0" smtClean="0">
                <a:latin typeface="Century Gothic" panose="020B0502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предприниматели </a:t>
            </a:r>
            <a:r>
              <a:rPr lang="ru-RU" sz="1200" b="1" dirty="0">
                <a:latin typeface="Century Gothic" panose="020B0502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и иные </a:t>
            </a:r>
            <a:r>
              <a:rPr lang="ru-RU" sz="1200" b="1" dirty="0" smtClean="0">
                <a:latin typeface="Century Gothic" panose="020B0502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субъекты экономической </a:t>
            </a:r>
            <a:r>
              <a:rPr lang="ru-RU" sz="1200" b="1" dirty="0">
                <a:latin typeface="Century Gothic" panose="020B0502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деятельности</a:t>
            </a:r>
            <a:endParaRPr lang="ru-RU" sz="1200" b="1" dirty="0">
              <a:latin typeface="Century Gothic" panose="020B0502020202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45" name="Прямая соединительная линия 44"/>
          <p:cNvCxnSpPr>
            <a:cxnSpLocks/>
          </p:cNvCxnSpPr>
          <p:nvPr/>
        </p:nvCxnSpPr>
        <p:spPr>
          <a:xfrm>
            <a:off x="8359423" y="999544"/>
            <a:ext cx="0" cy="2312707"/>
          </a:xfrm>
          <a:prstGeom prst="line">
            <a:avLst/>
          </a:prstGeom>
          <a:ln>
            <a:solidFill>
              <a:srgbClr val="376FE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8340020" y="2170045"/>
            <a:ext cx="518581" cy="0"/>
          </a:xfrm>
          <a:prstGeom prst="straightConnector1">
            <a:avLst/>
          </a:prstGeom>
          <a:ln>
            <a:solidFill>
              <a:srgbClr val="376FE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>
            <a:endCxn id="44" idx="1"/>
          </p:cNvCxnSpPr>
          <p:nvPr/>
        </p:nvCxnSpPr>
        <p:spPr>
          <a:xfrm>
            <a:off x="8340020" y="3075673"/>
            <a:ext cx="518581" cy="2320"/>
          </a:xfrm>
          <a:prstGeom prst="straightConnector1">
            <a:avLst/>
          </a:prstGeom>
          <a:ln>
            <a:solidFill>
              <a:srgbClr val="376FE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Прямоугольник 53"/>
          <p:cNvSpPr/>
          <p:nvPr/>
        </p:nvSpPr>
        <p:spPr>
          <a:xfrm>
            <a:off x="8376002" y="3594100"/>
            <a:ext cx="3524401" cy="1455445"/>
          </a:xfrm>
          <a:prstGeom prst="rect">
            <a:avLst/>
          </a:prstGeom>
          <a:solidFill>
            <a:srgbClr val="376F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latin typeface="Century Gothic" panose="020B0502020202020204" pitchFamily="34" charset="0"/>
              </a:rPr>
              <a:t>Можно </a:t>
            </a:r>
            <a:r>
              <a:rPr lang="ru-RU" sz="2200" dirty="0">
                <a:latin typeface="Century Gothic" panose="020B0502020202020204" pitchFamily="34" charset="0"/>
              </a:rPr>
              <a:t>ли </a:t>
            </a:r>
            <a:r>
              <a:rPr lang="ru-RU" sz="2200" dirty="0" smtClean="0">
                <a:latin typeface="Century Gothic" panose="020B0502020202020204" pitchFamily="34" charset="0"/>
              </a:rPr>
              <a:t>влиять </a:t>
            </a:r>
            <a:r>
              <a:rPr lang="ru-RU" sz="2200" dirty="0">
                <a:latin typeface="Century Gothic" panose="020B0502020202020204" pitchFamily="34" charset="0"/>
              </a:rPr>
              <a:t>на </a:t>
            </a:r>
            <a:r>
              <a:rPr lang="ru-RU" sz="2200" dirty="0" smtClean="0">
                <a:latin typeface="Century Gothic" panose="020B0502020202020204" pitchFamily="34" charset="0"/>
              </a:rPr>
              <a:t>принятие/ отклонение/ содержание </a:t>
            </a:r>
            <a:r>
              <a:rPr lang="ru-RU" sz="2200" dirty="0">
                <a:latin typeface="Century Gothic" panose="020B0502020202020204" pitchFamily="34" charset="0"/>
              </a:rPr>
              <a:t>проекта НПА?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393790" y="5385379"/>
            <a:ext cx="250660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Century Gothic" panose="020B0502020202020204" pitchFamily="34" charset="0"/>
              </a:rPr>
              <a:t>если </a:t>
            </a:r>
            <a:r>
              <a:rPr lang="ru-RU" sz="1400" dirty="0" smtClean="0">
                <a:latin typeface="Century Gothic" panose="020B0502020202020204" pitchFamily="34" charset="0"/>
              </a:rPr>
              <a:t>участвовать </a:t>
            </a:r>
            <a:r>
              <a:rPr lang="ru-RU" sz="1400" dirty="0">
                <a:latin typeface="Century Gothic" panose="020B0502020202020204" pitchFamily="34" charset="0"/>
              </a:rPr>
              <a:t>в </a:t>
            </a:r>
            <a:r>
              <a:rPr lang="ru-RU" sz="1400" b="1" dirty="0">
                <a:latin typeface="Century Gothic" panose="020B0502020202020204" pitchFamily="34" charset="0"/>
              </a:rPr>
              <a:t>публичных </a:t>
            </a:r>
            <a:r>
              <a:rPr lang="ru-RU" sz="1400" b="1" dirty="0" smtClean="0">
                <a:latin typeface="Century Gothic" panose="020B0502020202020204" pitchFamily="34" charset="0"/>
              </a:rPr>
              <a:t>консультациях </a:t>
            </a:r>
            <a:r>
              <a:rPr lang="ru-RU" sz="1400" b="1" dirty="0">
                <a:latin typeface="Century Gothic" panose="020B0502020202020204" pitchFamily="34" charset="0"/>
              </a:rPr>
              <a:t>ОРВ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8359422" y="5210402"/>
            <a:ext cx="12982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latin typeface="Arial Narrow" panose="020B0606020202030204" pitchFamily="34" charset="0"/>
              </a:rPr>
              <a:t>Да,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8851191" y="1849521"/>
            <a:ext cx="3049211" cy="7274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>
                <a:latin typeface="Century Gothic" panose="020B0502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Уполномоченный </a:t>
            </a:r>
            <a:r>
              <a:rPr lang="ru-RU" sz="1400" dirty="0" smtClean="0">
                <a:latin typeface="Century Gothic" panose="020B0502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орган</a:t>
            </a:r>
            <a:r>
              <a:rPr lang="ru-RU" sz="1450" dirty="0" smtClean="0">
                <a:latin typeface="Century Gothic" panose="020B0502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ru-RU" sz="1600" dirty="0" smtClean="0">
                <a:latin typeface="Century Gothic" panose="020B0502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-</a:t>
            </a:r>
            <a:endParaRPr lang="ru-RU" sz="1600" dirty="0">
              <a:latin typeface="Century Gothic" panose="020B0502020202020204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r>
              <a:rPr lang="ru-RU" sz="1200" b="1" dirty="0" smtClean="0">
                <a:latin typeface="Century Gothic" panose="020B0502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отдел экономики и анализа администрации округа</a:t>
            </a:r>
            <a:endParaRPr lang="ru-RU" sz="1200" b="1" dirty="0">
              <a:latin typeface="Century Gothic" panose="020B0502020202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57" name="Прямая со стрелкой 56"/>
          <p:cNvCxnSpPr/>
          <p:nvPr/>
        </p:nvCxnSpPr>
        <p:spPr>
          <a:xfrm>
            <a:off x="8368594" y="1237720"/>
            <a:ext cx="482598" cy="0"/>
          </a:xfrm>
          <a:prstGeom prst="straightConnector1">
            <a:avLst/>
          </a:prstGeom>
          <a:ln>
            <a:solidFill>
              <a:srgbClr val="376FE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9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71601" y="372799"/>
            <a:ext cx="4099178" cy="68862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dirty="0" smtClean="0">
                <a:latin typeface="Century Gothic" panose="020B0502020202020204" pitchFamily="34" charset="0"/>
              </a:rPr>
              <a:t>Участие в ОРВ</a:t>
            </a:r>
            <a:endParaRPr lang="ru-RU" sz="2300" dirty="0">
              <a:latin typeface="Century Gothic" panose="020B0502020202020204" pitchFamily="34" charset="0"/>
            </a:endParaRPr>
          </a:p>
          <a:p>
            <a:pPr algn="ctr"/>
            <a:r>
              <a:rPr lang="en-US" sz="2300" dirty="0" smtClean="0">
                <a:latin typeface="Century Gothic" panose="020B0502020202020204" pitchFamily="34" charset="0"/>
              </a:rPr>
              <a:t>[</a:t>
            </a:r>
            <a:r>
              <a:rPr lang="ru-RU" sz="1400" dirty="0">
                <a:latin typeface="Century Gothic" panose="020B0502020202020204" pitchFamily="34" charset="0"/>
              </a:rPr>
              <a:t>публичные консультации</a:t>
            </a:r>
            <a:r>
              <a:rPr lang="en-US" sz="2300" dirty="0">
                <a:latin typeface="Century Gothic" panose="020B0502020202020204" pitchFamily="34" charset="0"/>
              </a:rPr>
              <a:t>]</a:t>
            </a:r>
            <a:endParaRPr lang="ru-RU" sz="2300" dirty="0"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1" y="1179522"/>
            <a:ext cx="409917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b="1" dirty="0" smtClean="0">
              <a:latin typeface="Century Gothic" panose="020B0502020202020204" pitchFamily="34" charset="0"/>
            </a:endParaRPr>
          </a:p>
          <a:p>
            <a:endParaRPr lang="en-US" sz="1000" b="1" dirty="0" smtClean="0">
              <a:latin typeface="Century Gothic" panose="020B0502020202020204" pitchFamily="34" charset="0"/>
            </a:endParaRPr>
          </a:p>
          <a:p>
            <a:r>
              <a:rPr lang="ru-RU" sz="1000" b="1" dirty="0" smtClean="0">
                <a:latin typeface="Century Gothic" panose="020B0502020202020204" pitchFamily="34" charset="0"/>
              </a:rPr>
              <a:t>Шаг </a:t>
            </a:r>
            <a:r>
              <a:rPr lang="ru-RU" sz="1000" b="1" dirty="0">
                <a:latin typeface="Century Gothic" panose="020B0502020202020204" pitchFamily="34" charset="0"/>
              </a:rPr>
              <a:t>1. Заходим </a:t>
            </a:r>
            <a:r>
              <a:rPr lang="ru-RU" sz="1000" b="1" dirty="0" smtClean="0">
                <a:latin typeface="Century Gothic" panose="020B0502020202020204" pitchFamily="34" charset="0"/>
              </a:rPr>
              <a:t>на </a:t>
            </a:r>
            <a:r>
              <a:rPr lang="en-US" sz="1000" b="1" dirty="0" smtClean="0">
                <a:solidFill>
                  <a:srgbClr val="FF0000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pravo.gov35.ru</a:t>
            </a:r>
            <a:endParaRPr lang="ru-RU" sz="1000" dirty="0" smtClean="0">
              <a:latin typeface="Century Gothic" panose="020B0502020202020204" pitchFamily="34" charset="0"/>
            </a:endParaRPr>
          </a:p>
          <a:p>
            <a:endParaRPr lang="ru-RU" sz="1000" b="1" dirty="0">
              <a:latin typeface="Century Gothic" panose="020B0502020202020204" pitchFamily="34" charset="0"/>
            </a:endParaRPr>
          </a:p>
          <a:p>
            <a:r>
              <a:rPr lang="ru-RU" sz="1000" b="1" dirty="0" smtClean="0">
                <a:latin typeface="Century Gothic" panose="020B0502020202020204" pitchFamily="34" charset="0"/>
              </a:rPr>
              <a:t>Шаг </a:t>
            </a:r>
            <a:r>
              <a:rPr lang="ru-RU" sz="1000" b="1" dirty="0">
                <a:latin typeface="Century Gothic" panose="020B0502020202020204" pitchFamily="34" charset="0"/>
              </a:rPr>
              <a:t>2. Выбираем </a:t>
            </a:r>
            <a:r>
              <a:rPr lang="ru-RU" sz="1000" b="1" dirty="0" smtClean="0">
                <a:latin typeface="Century Gothic" panose="020B0502020202020204" pitchFamily="34" charset="0"/>
              </a:rPr>
              <a:t>вкладку </a:t>
            </a:r>
            <a:r>
              <a:rPr lang="ru-RU" sz="1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«Оценить»</a:t>
            </a:r>
          </a:p>
          <a:p>
            <a:endParaRPr lang="ru-RU" sz="1000" dirty="0">
              <a:latin typeface="Century Gothic" panose="020B0502020202020204" pitchFamily="34" charset="0"/>
            </a:endParaRPr>
          </a:p>
          <a:p>
            <a:endParaRPr lang="ru-RU" sz="1000" dirty="0" smtClean="0">
              <a:latin typeface="Century Gothic" panose="020B0502020202020204" pitchFamily="34" charset="0"/>
            </a:endParaRPr>
          </a:p>
          <a:p>
            <a:endParaRPr lang="ru-RU" sz="1000" b="1" dirty="0">
              <a:latin typeface="Century Gothic" panose="020B0502020202020204" pitchFamily="34" charset="0"/>
            </a:endParaRPr>
          </a:p>
          <a:p>
            <a:r>
              <a:rPr lang="ru-RU" sz="1000" b="1" dirty="0">
                <a:latin typeface="Century Gothic" panose="020B0502020202020204" pitchFamily="34" charset="0"/>
              </a:rPr>
              <a:t>Шаг 3.  Выбираем </a:t>
            </a:r>
            <a:r>
              <a:rPr lang="ru-RU" sz="1000" b="1" dirty="0" smtClean="0">
                <a:latin typeface="Century Gothic" panose="020B0502020202020204" pitchFamily="34" charset="0"/>
              </a:rPr>
              <a:t>проект </a:t>
            </a:r>
            <a:r>
              <a:rPr lang="ru-RU" sz="1000" dirty="0" smtClean="0">
                <a:latin typeface="Century Gothic" panose="020B0502020202020204" pitchFamily="34" charset="0"/>
              </a:rPr>
              <a:t>с помощью расширенного фильтра</a:t>
            </a:r>
            <a:endParaRPr lang="ru-RU" sz="1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endParaRPr lang="ru-RU" sz="1000" b="1" dirty="0">
              <a:latin typeface="Century Gothic" panose="020B0502020202020204" pitchFamily="34" charset="0"/>
            </a:endParaRPr>
          </a:p>
          <a:p>
            <a:pPr algn="just"/>
            <a:r>
              <a:rPr lang="ru-RU" sz="1000" b="1" dirty="0">
                <a:latin typeface="Century Gothic" panose="020B0502020202020204" pitchFamily="34" charset="0"/>
              </a:rPr>
              <a:t>Шаг 4</a:t>
            </a:r>
            <a:r>
              <a:rPr lang="ru-RU" sz="1000" dirty="0">
                <a:latin typeface="Century Gothic" panose="020B0502020202020204" pitchFamily="34" charset="0"/>
              </a:rPr>
              <a:t>.  </a:t>
            </a:r>
            <a:r>
              <a:rPr lang="ru-RU" sz="1000" b="1" dirty="0" smtClean="0">
                <a:latin typeface="Century Gothic" panose="020B0502020202020204" pitchFamily="34" charset="0"/>
              </a:rPr>
              <a:t>Знакомимся с уведомлением </a:t>
            </a:r>
            <a:r>
              <a:rPr lang="ru-RU" sz="1000" dirty="0" smtClean="0">
                <a:latin typeface="Century Gothic" panose="020B0502020202020204" pitchFamily="34" charset="0"/>
              </a:rPr>
              <a:t>о проведении публичных консультаций</a:t>
            </a:r>
          </a:p>
          <a:p>
            <a:pPr algn="just"/>
            <a:r>
              <a:rPr lang="ru-RU" sz="1000" b="1" dirty="0" smtClean="0">
                <a:solidFill>
                  <a:srgbClr val="376FED"/>
                </a:solidFill>
                <a:latin typeface="Century Gothic" panose="020B0502020202020204" pitchFamily="34" charset="0"/>
              </a:rPr>
              <a:t>(в уведомлении имеются контакты разработчика проекта, срок публичных консультаций не менее 5 и не более  25 календарных дней)</a:t>
            </a:r>
            <a:endParaRPr lang="ru-RU" sz="1000" b="1" dirty="0">
              <a:solidFill>
                <a:srgbClr val="376FED"/>
              </a:solidFill>
              <a:latin typeface="Century Gothic" panose="020B0502020202020204" pitchFamily="34" charset="0"/>
            </a:endParaRPr>
          </a:p>
          <a:p>
            <a:pPr algn="just"/>
            <a:endParaRPr lang="ru-RU" sz="1000" dirty="0">
              <a:latin typeface="Century Gothic" panose="020B0502020202020204" pitchFamily="34" charset="0"/>
            </a:endParaRPr>
          </a:p>
          <a:p>
            <a:pPr algn="just"/>
            <a:r>
              <a:rPr lang="ru-RU" sz="1000" b="1" dirty="0" smtClean="0">
                <a:latin typeface="Century Gothic" panose="020B0502020202020204" pitchFamily="34" charset="0"/>
              </a:rPr>
              <a:t>Шаг </a:t>
            </a:r>
            <a:r>
              <a:rPr lang="ru-RU" sz="1000" b="1" dirty="0">
                <a:latin typeface="Century Gothic" panose="020B0502020202020204" pitchFamily="34" charset="0"/>
              </a:rPr>
              <a:t>5</a:t>
            </a:r>
            <a:r>
              <a:rPr lang="ru-RU" sz="1000" b="1" dirty="0" smtClean="0">
                <a:latin typeface="Century Gothic" panose="020B0502020202020204" pitchFamily="34" charset="0"/>
              </a:rPr>
              <a:t>.  </a:t>
            </a:r>
            <a:r>
              <a:rPr lang="ru-RU" sz="1000" b="1" dirty="0">
                <a:latin typeface="Century Gothic" panose="020B0502020202020204" pitchFamily="34" charset="0"/>
              </a:rPr>
              <a:t>Оставляем свою позицию (вопрос) </a:t>
            </a:r>
            <a:r>
              <a:rPr lang="ru-RU" sz="1000" dirty="0">
                <a:latin typeface="Century Gothic" panose="020B0502020202020204" pitchFamily="34" charset="0"/>
              </a:rPr>
              <a:t>по проекту </a:t>
            </a:r>
            <a:r>
              <a:rPr lang="ru-RU" sz="1000" dirty="0" smtClean="0">
                <a:latin typeface="Century Gothic" panose="020B0502020202020204" pitchFamily="34" charset="0"/>
              </a:rPr>
              <a:t>одним из способов:</a:t>
            </a:r>
          </a:p>
          <a:p>
            <a:pPr marL="228600" indent="-228600" algn="just">
              <a:buAutoNum type="arabicPeriod"/>
            </a:pPr>
            <a:r>
              <a:rPr lang="ru-RU" sz="1000" dirty="0" smtClean="0">
                <a:latin typeface="Century Gothic" panose="020B0502020202020204" pitchFamily="34" charset="0"/>
              </a:rPr>
              <a:t>направляем файл заполненного уведомления (отвечаем на вопросы по проекту) на электронный адрес разработчика проекта</a:t>
            </a:r>
          </a:p>
          <a:p>
            <a:pPr marL="228600" indent="-228600" algn="just">
              <a:buAutoNum type="arabicPeriod"/>
            </a:pPr>
            <a:r>
              <a:rPr lang="ru-RU" sz="1000" dirty="0" smtClean="0">
                <a:latin typeface="Century Gothic" panose="020B0502020202020204" pitchFamily="34" charset="0"/>
              </a:rPr>
              <a:t>прикрепляем файл заполненного уведомления на портале</a:t>
            </a:r>
          </a:p>
          <a:p>
            <a:pPr marL="228600" indent="-228600" algn="just">
              <a:buAutoNum type="arabicPeriod"/>
            </a:pPr>
            <a:r>
              <a:rPr lang="ru-RU" sz="1000" dirty="0" smtClean="0">
                <a:latin typeface="Century Gothic" panose="020B0502020202020204" pitchFamily="34" charset="0"/>
              </a:rPr>
              <a:t>используем функцию на портале «Ответить на вопросы по проекту)</a:t>
            </a:r>
            <a:endParaRPr lang="ru-RU" sz="1000" dirty="0">
              <a:latin typeface="Century Gothic" panose="020B0502020202020204" pitchFamily="34" charset="0"/>
            </a:endParaRPr>
          </a:p>
          <a:p>
            <a:pPr algn="just"/>
            <a:endParaRPr lang="ru-RU" sz="1000" b="1" dirty="0">
              <a:latin typeface="Century Gothic" panose="020B0502020202020204" pitchFamily="34" charset="0"/>
            </a:endParaRPr>
          </a:p>
          <a:p>
            <a:pPr algn="just"/>
            <a:r>
              <a:rPr lang="ru-RU" sz="1000" b="1" dirty="0" smtClean="0">
                <a:latin typeface="Century Gothic" panose="020B0502020202020204" pitchFamily="34" charset="0"/>
              </a:rPr>
              <a:t>Шаг 6.  </a:t>
            </a:r>
            <a:r>
              <a:rPr lang="ru-RU" sz="1000" dirty="0" smtClean="0">
                <a:latin typeface="Century Gothic" panose="020B0502020202020204" pitchFamily="34" charset="0"/>
              </a:rPr>
              <a:t>В </a:t>
            </a:r>
            <a:r>
              <a:rPr lang="ru-RU" sz="1000" b="1" dirty="0">
                <a:solidFill>
                  <a:srgbClr val="376FED"/>
                </a:solidFill>
                <a:latin typeface="Century Gothic" panose="020B0502020202020204" pitchFamily="34" charset="0"/>
              </a:rPr>
              <a:t>сводке предложений и замечаний,</a:t>
            </a:r>
            <a:r>
              <a:rPr lang="ru-RU" sz="1000" dirty="0" smtClean="0">
                <a:solidFill>
                  <a:srgbClr val="376FED"/>
                </a:solidFill>
                <a:latin typeface="Century Gothic" panose="020B0502020202020204" pitchFamily="34" charset="0"/>
              </a:rPr>
              <a:t>,</a:t>
            </a:r>
            <a:r>
              <a:rPr lang="en-US" sz="1000" dirty="0" smtClean="0">
                <a:solidFill>
                  <a:srgbClr val="376FED"/>
                </a:solidFill>
                <a:latin typeface="Century Gothic" panose="020B0502020202020204" pitchFamily="34" charset="0"/>
              </a:rPr>
              <a:t> </a:t>
            </a:r>
            <a:r>
              <a:rPr lang="ru-RU" sz="1000" dirty="0" smtClean="0">
                <a:solidFill>
                  <a:srgbClr val="376FED"/>
                </a:solidFill>
                <a:latin typeface="Century Gothic" panose="020B0502020202020204" pitchFamily="34" charset="0"/>
              </a:rPr>
              <a:t> </a:t>
            </a:r>
            <a:r>
              <a:rPr lang="ru-RU" sz="1000" dirty="0" smtClean="0">
                <a:latin typeface="Century Gothic" panose="020B0502020202020204" pitchFamily="34" charset="0"/>
              </a:rPr>
              <a:t>размещенном в карточке проекта НПА на портале, отражаются </a:t>
            </a:r>
            <a:r>
              <a:rPr lang="ru-RU" sz="1000" dirty="0">
                <a:latin typeface="Century Gothic" panose="020B0502020202020204" pitchFamily="34" charset="0"/>
              </a:rPr>
              <a:t>результаты  </a:t>
            </a:r>
            <a:r>
              <a:rPr lang="ru-RU" sz="1000" dirty="0" smtClean="0">
                <a:latin typeface="Century Gothic" panose="020B0502020202020204" pitchFamily="34" charset="0"/>
              </a:rPr>
              <a:t>рассмотрения разработчиком </a:t>
            </a:r>
            <a:r>
              <a:rPr lang="ru-RU" sz="1000" dirty="0">
                <a:latin typeface="Century Gothic" panose="020B0502020202020204" pitchFamily="34" charset="0"/>
              </a:rPr>
              <a:t>проекта НПА </a:t>
            </a:r>
            <a:r>
              <a:rPr lang="ru-RU" sz="1000" dirty="0" smtClean="0">
                <a:latin typeface="Century Gothic" panose="020B0502020202020204" pitchFamily="34" charset="0"/>
              </a:rPr>
              <a:t>поступивших замечаний </a:t>
            </a:r>
            <a:r>
              <a:rPr lang="ru-RU" sz="1000" dirty="0">
                <a:latin typeface="Century Gothic" panose="020B0502020202020204" pitchFamily="34" charset="0"/>
              </a:rPr>
              <a:t>и предложений участников </a:t>
            </a:r>
            <a:r>
              <a:rPr lang="ru-RU" sz="1000" dirty="0" smtClean="0">
                <a:latin typeface="Century Gothic" panose="020B0502020202020204" pitchFamily="34" charset="0"/>
              </a:rPr>
              <a:t>публичных консультаций</a:t>
            </a:r>
            <a:endParaRPr lang="ru-RU" sz="1400" dirty="0"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949218" y="372799"/>
            <a:ext cx="925689" cy="139391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0" dirty="0">
                <a:latin typeface="Corbel" panose="020B0503020204020204" pitchFamily="34" charset="0"/>
                <a:ea typeface="MS Gothic" panose="020B0609070205080204" pitchFamily="49" charset="-128"/>
              </a:rPr>
              <a:t>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949218" y="1885080"/>
            <a:ext cx="925689" cy="1405940"/>
          </a:xfrm>
          <a:prstGeom prst="rect">
            <a:avLst/>
          </a:prstGeom>
          <a:solidFill>
            <a:srgbClr val="376F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0" dirty="0">
                <a:latin typeface="Corbel" pitchFamily="34" charset="0"/>
                <a:ea typeface="MS Gothic" panose="020B0609070205080204" pitchFamily="49" charset="-128"/>
              </a:rPr>
              <a:t>Р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949215" y="3390762"/>
            <a:ext cx="925689" cy="13939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0" dirty="0">
                <a:latin typeface="Corbel" panose="020B0503020204020204" pitchFamily="34" charset="0"/>
                <a:ea typeface="MS Gothic" panose="020B0609070205080204" pitchFamily="49" charset="-128"/>
              </a:rPr>
              <a:t>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74971" y="996686"/>
            <a:ext cx="2427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Century Gothic" panose="020B0502020202020204" pitchFamily="34" charset="0"/>
                <a:ea typeface="MS Gothic" panose="020B0609070205080204" pitchFamily="49" charset="-128"/>
              </a:rPr>
              <a:t>ценка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74971" y="2588050"/>
            <a:ext cx="2912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>
                <a:latin typeface="Century Gothic" panose="020B0502020202020204" pitchFamily="34" charset="0"/>
                <a:ea typeface="MS Gothic" panose="020B0609070205080204" pitchFamily="49" charset="-128"/>
              </a:rPr>
              <a:t>егулирующего</a:t>
            </a:r>
            <a:endParaRPr lang="ru-RU" sz="2800" dirty="0">
              <a:latin typeface="Century Gothic" panose="020B0502020202020204" pitchFamily="34" charset="0"/>
              <a:ea typeface="MS Gothic" panose="020B0609070205080204" pitchFamily="49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74970" y="4087719"/>
            <a:ext cx="2912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>
                <a:latin typeface="Century Gothic" panose="020B0502020202020204" pitchFamily="34" charset="0"/>
                <a:ea typeface="MS Gothic" panose="020B0609070205080204" pitchFamily="49" charset="-128"/>
              </a:rPr>
              <a:t>оздействия</a:t>
            </a:r>
            <a:endParaRPr lang="ru-RU" sz="2800" dirty="0">
              <a:latin typeface="Century Gothic" panose="020B0502020202020204" pitchFamily="34" charset="0"/>
              <a:ea typeface="MS Gothic" panose="020B0609070205080204" pitchFamily="49" charset="-128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949215" y="4867301"/>
            <a:ext cx="4888997" cy="17281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У Вас возникают вопросы по участию в процедуре ОРВ?</a:t>
            </a:r>
          </a:p>
          <a:p>
            <a:pPr algn="ctr"/>
            <a:r>
              <a:rPr lang="ru-RU" sz="1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Звоните!</a:t>
            </a:r>
          </a:p>
          <a:p>
            <a:pPr algn="ctr"/>
            <a:endParaRPr lang="ru-RU" sz="11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900" dirty="0" smtClean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Отдел экономики и анализа администрации </a:t>
            </a:r>
          </a:p>
          <a:p>
            <a:pPr algn="ctr"/>
            <a:r>
              <a:rPr lang="ru-RU"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Вологодского муниципального округа </a:t>
            </a:r>
          </a:p>
          <a:p>
            <a:pPr algn="ctr"/>
            <a:r>
              <a:rPr lang="ru-RU"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(8172) </a:t>
            </a:r>
            <a:r>
              <a:rPr lang="ru-RU"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21-13-20</a:t>
            </a:r>
            <a:r>
              <a:rPr lang="en-US" sz="1000" b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  </a:t>
            </a:r>
            <a:r>
              <a:rPr lang="en-US" sz="10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hlinkClick r:id="rId2"/>
              </a:rPr>
              <a:t>econ@volraion.ru</a:t>
            </a:r>
            <a:r>
              <a:rPr lang="en-US" sz="10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  </a:t>
            </a:r>
            <a:endParaRPr lang="en-US" sz="1000" b="1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0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609" y="1071427"/>
            <a:ext cx="2054535" cy="1390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148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</TotalTime>
  <Words>475</Words>
  <Application>Microsoft Office PowerPoint</Application>
  <PresentationFormat>Произвольный</PresentationFormat>
  <Paragraphs>60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Ковалевская Наталья Евгеньевна</cp:lastModifiedBy>
  <cp:revision>108</cp:revision>
  <dcterms:created xsi:type="dcterms:W3CDTF">2017-03-16T18:08:53Z</dcterms:created>
  <dcterms:modified xsi:type="dcterms:W3CDTF">2023-06-20T12:23:53Z</dcterms:modified>
</cp:coreProperties>
</file>