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FED"/>
    <a:srgbClr val="E7F5CF"/>
    <a:srgbClr val="4020B6"/>
    <a:srgbClr val="6E9B25"/>
    <a:srgbClr val="D1E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94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666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7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08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7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4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57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3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23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9884-83E8-4ED7-8B6F-BE75A7C25D0F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E574-C1FC-4B2C-87C1-F5CA6BF82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con@volraion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14326" y="161245"/>
            <a:ext cx="3513012" cy="838299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Century Gothic" panose="020B0502020202020204" pitchFamily="34" charset="0"/>
              </a:rPr>
              <a:t>Предмет </a:t>
            </a:r>
            <a:r>
              <a:rPr lang="ru-RU" sz="3000" dirty="0" smtClean="0">
                <a:latin typeface="Century Gothic" panose="020B0502020202020204" pitchFamily="34" charset="0"/>
              </a:rPr>
              <a:t>экспертизы</a:t>
            </a:r>
            <a:endParaRPr lang="ru-RU" sz="3000" dirty="0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1338" y="999544"/>
            <a:ext cx="3556000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Действующие нормативные правовые акты, положения которых могут создавать условия, необоснованно затрудняющие осуществление предпринимательской и инвестиционной деятельности.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позднее 1 октя</a:t>
            </a:r>
            <a:r>
              <a:rPr lang="ru-RU" sz="12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бря</a:t>
            </a:r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официальном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интернет-портале правовой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 Вологодской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 pravo.gov35.ru</a:t>
            </a:r>
            <a:r>
              <a:rPr lang="ru-RU" sz="1200" b="1" dirty="0">
                <a:solidFill>
                  <a:srgbClr val="376FE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вкладка «Проверить</a:t>
            </a:r>
            <a:r>
              <a:rPr lang="ru-RU" sz="1200" b="1" dirty="0" smtClean="0">
                <a:solidFill>
                  <a:srgbClr val="376FE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размещается </a:t>
            </a:r>
            <a:r>
              <a:rPr lang="ru-RU" sz="12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сообщение о подготовке плана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экспертизы на следующий год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2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2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позднее 1 ноября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любое лицо может представить предложения о необходимости проведения экспертизы действующих НПА на следующий год (способом, указанным в сообщении) </a:t>
            </a:r>
            <a:endParaRPr lang="ru-RU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355748" y="161245"/>
            <a:ext cx="3533422" cy="688623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Century Gothic" panose="020B0502020202020204" pitchFamily="34" charset="0"/>
              </a:rPr>
              <a:t>Цель </a:t>
            </a:r>
            <a:r>
              <a:rPr lang="ru-RU" sz="3000" dirty="0" smtClean="0">
                <a:latin typeface="Century Gothic" panose="020B0502020202020204" pitchFamily="34" charset="0"/>
              </a:rPr>
              <a:t>экспертизы </a:t>
            </a:r>
            <a:r>
              <a:rPr lang="ru-RU" sz="2000" dirty="0">
                <a:latin typeface="Century Gothic" panose="020B0502020202020204" pitchFamily="34" charset="0"/>
              </a:rPr>
              <a:t>– выявить:</a:t>
            </a:r>
          </a:p>
        </p:txBody>
      </p:sp>
      <p:cxnSp>
        <p:nvCxnSpPr>
          <p:cNvPr id="32" name="Прямая соединительная линия 31"/>
          <p:cNvCxnSpPr>
            <a:cxnSpLocks/>
          </p:cNvCxnSpPr>
          <p:nvPr/>
        </p:nvCxnSpPr>
        <p:spPr>
          <a:xfrm>
            <a:off x="4386394" y="936347"/>
            <a:ext cx="0" cy="1456312"/>
          </a:xfrm>
          <a:prstGeom prst="line">
            <a:avLst/>
          </a:prstGeom>
          <a:ln>
            <a:solidFill>
              <a:srgbClr val="376F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386394" y="1646320"/>
            <a:ext cx="357565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354996" y="2510596"/>
            <a:ext cx="3533422" cy="620745"/>
          </a:xfrm>
          <a:prstGeom prst="rect">
            <a:avLst/>
          </a:prstGeom>
          <a:solidFill>
            <a:srgbClr val="376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Century Gothic" panose="020B0502020202020204" pitchFamily="34" charset="0"/>
              </a:rPr>
              <a:t>НПА по экспертизе</a:t>
            </a:r>
            <a:r>
              <a:rPr lang="ru-RU" sz="2000" dirty="0" smtClean="0">
                <a:latin typeface="Century Gothic" panose="020B0502020202020204" pitchFamily="34" charset="0"/>
              </a:rPr>
              <a:t>: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54996" y="3225243"/>
            <a:ext cx="35341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Закон </a:t>
            </a:r>
            <a:r>
              <a:rPr lang="ru-RU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Вологодской области от 11.12.2013 № 3225-ОЗ </a:t>
            </a: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регулирующего воздействия проектов нормативных правовых актов и экспертизе нормативных правовых </a:t>
            </a: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актов»</a:t>
            </a:r>
            <a:endParaRPr lang="ru-RU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Постановление </a:t>
            </a:r>
            <a:r>
              <a:rPr lang="ru-RU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Вологодской области от 30.12.2013 </a:t>
            </a: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1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1429 </a:t>
            </a: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«Об </a:t>
            </a:r>
            <a:r>
              <a:rPr lang="ru-RU" sz="1000" dirty="0">
                <a:latin typeface="Century Gothic" panose="020B0502020202020204" pitchFamily="34" charset="0"/>
                <a:ea typeface="Calibri" panose="020F0502020204030204" pitchFamily="34" charset="0"/>
              </a:rPr>
              <a:t>отдельных вопросах реализации закона области </a:t>
            </a: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«Об </a:t>
            </a:r>
            <a:r>
              <a:rPr lang="ru-RU" sz="1000" dirty="0">
                <a:latin typeface="Century Gothic" panose="020B0502020202020204" pitchFamily="34" charset="0"/>
                <a:ea typeface="Calibri" panose="020F0502020204030204" pitchFamily="34" charset="0"/>
              </a:rPr>
              <a:t>оценке регулирующего воздействия проектов нормативных правовых актов и экспертизе нормативных правовых </a:t>
            </a:r>
            <a:r>
              <a:rPr lang="ru-RU" sz="1000" dirty="0" smtClean="0">
                <a:latin typeface="Century Gothic" panose="020B0502020202020204" pitchFamily="34" charset="0"/>
                <a:ea typeface="Calibri" panose="020F0502020204030204" pitchFamily="34" charset="0"/>
              </a:rPr>
              <a:t>актов»</a:t>
            </a: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latin typeface="Century Gothic" panose="020B0502020202020204" pitchFamily="34" charset="0"/>
              </a:rPr>
              <a:t>   </a:t>
            </a:r>
            <a:r>
              <a:rPr lang="ru-RU" sz="1000" dirty="0">
                <a:latin typeface="Century Gothic" panose="020B0502020202020204" pitchFamily="34" charset="0"/>
              </a:rPr>
              <a:t>Постановление администрации Вологодского муниципального округа от 04.05.2023 № 132-02 «Об утверждении Порядка проведения оценки регулирующего воздействия проектов муниципальных нормативных правовых актов и экспертизы муниципальных нормативных правовых актов муниципального образования – Вологодский муниципальный округ»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241594" y="164800"/>
            <a:ext cx="3533422" cy="685068"/>
          </a:xfrm>
          <a:prstGeom prst="rect">
            <a:avLst/>
          </a:prstGeom>
          <a:solidFill>
            <a:srgbClr val="376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entury Gothic" panose="020B0502020202020204" pitchFamily="34" charset="0"/>
              </a:rPr>
              <a:t>Участники </a:t>
            </a:r>
            <a:r>
              <a:rPr lang="ru-RU" sz="2800" dirty="0" smtClean="0">
                <a:latin typeface="Century Gothic" panose="020B0502020202020204" pitchFamily="34" charset="0"/>
              </a:rPr>
              <a:t>экспертизы</a:t>
            </a:r>
            <a:endParaRPr lang="ru-RU" sz="2800" dirty="0"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842022" y="946855"/>
            <a:ext cx="2923823" cy="4064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Орган власти </a:t>
            </a:r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по сфере действия НПА</a:t>
            </a:r>
            <a:endParaRPr lang="ru-RU" sz="1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842022" y="2657493"/>
            <a:ext cx="2923823" cy="654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Субъекты публичных консультаций </a:t>
            </a:r>
            <a:r>
              <a:rPr lang="ru-RU" sz="1200" b="1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инвесторы и предприниматели</a:t>
            </a:r>
            <a:endParaRPr lang="ru-RU" sz="1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Прямая соединительная линия 44"/>
          <p:cNvCxnSpPr>
            <a:cxnSpLocks/>
          </p:cNvCxnSpPr>
          <p:nvPr/>
        </p:nvCxnSpPr>
        <p:spPr>
          <a:xfrm>
            <a:off x="8359423" y="999544"/>
            <a:ext cx="0" cy="2312707"/>
          </a:xfrm>
          <a:prstGeom prst="line">
            <a:avLst/>
          </a:prstGeom>
          <a:ln>
            <a:solidFill>
              <a:srgbClr val="376F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359423" y="1849521"/>
            <a:ext cx="482598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44" idx="1"/>
          </p:cNvCxnSpPr>
          <p:nvPr/>
        </p:nvCxnSpPr>
        <p:spPr>
          <a:xfrm>
            <a:off x="8359423" y="2984721"/>
            <a:ext cx="482599" cy="151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8449429" y="3594100"/>
            <a:ext cx="3450974" cy="1455445"/>
          </a:xfrm>
          <a:prstGeom prst="rect">
            <a:avLst/>
          </a:prstGeom>
          <a:solidFill>
            <a:srgbClr val="376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latin typeface="Century Gothic" panose="020B0502020202020204" pitchFamily="34" charset="0"/>
              </a:rPr>
              <a:t>Может ли предприниматель влиять на содержание </a:t>
            </a:r>
            <a:r>
              <a:rPr lang="ru-RU" sz="2200" dirty="0" smtClean="0">
                <a:latin typeface="Century Gothic" panose="020B0502020202020204" pitchFamily="34" charset="0"/>
              </a:rPr>
              <a:t>действующего </a:t>
            </a:r>
            <a:r>
              <a:rPr lang="ru-RU" sz="2200" dirty="0">
                <a:latin typeface="Century Gothic" panose="020B0502020202020204" pitchFamily="34" charset="0"/>
              </a:rPr>
              <a:t>НПА?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315450" y="5210402"/>
            <a:ext cx="2676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если предприниматель участвует в </a:t>
            </a:r>
            <a:r>
              <a:rPr lang="ru-RU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формировании плана экспертизы и публичных консультациях</a:t>
            </a:r>
            <a:endParaRPr lang="ru-RU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59422" y="5210402"/>
            <a:ext cx="1298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Arial Narrow" panose="020B0606020202030204" pitchFamily="34" charset="0"/>
              </a:rPr>
              <a:t>Да,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8842021" y="1454054"/>
            <a:ext cx="2923824" cy="1056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Уполномоченный </a:t>
            </a:r>
            <a:r>
              <a:rPr lang="ru-RU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орган -</a:t>
            </a:r>
            <a:endParaRPr lang="ru-RU" sz="1600" dirty="0">
              <a:latin typeface="Century Gothic" panose="020B05020202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отдел экономики и анализа администрации округа</a:t>
            </a:r>
            <a:endParaRPr lang="ru-RU" sz="1200" b="1" dirty="0"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8359423" y="1150055"/>
            <a:ext cx="482598" cy="0"/>
          </a:xfrm>
          <a:prstGeom prst="straightConnector1">
            <a:avLst/>
          </a:prstGeom>
          <a:ln>
            <a:solidFill>
              <a:srgbClr val="376F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14326" y="2263100"/>
            <a:ext cx="3513012" cy="1012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Экспертиза проводится в соответствии с ежегодно утверждаемым планом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3958" y="936347"/>
            <a:ext cx="314445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положения, </a:t>
            </a:r>
            <a:r>
              <a:rPr lang="ru-RU" dirty="0"/>
              <a:t>необоснованно затрудняющие </a:t>
            </a:r>
            <a:r>
              <a:rPr lang="ru-RU" dirty="0" smtClean="0"/>
              <a:t>ведение предпринимательской и инвестиционной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1" y="372799"/>
            <a:ext cx="4099178" cy="88549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Century Gothic" panose="020B0502020202020204" pitchFamily="34" charset="0"/>
              </a:rPr>
              <a:t>Участие бизнеса </a:t>
            </a:r>
          </a:p>
          <a:p>
            <a:pPr algn="ctr"/>
            <a:r>
              <a:rPr lang="ru-RU" sz="2000" dirty="0">
                <a:latin typeface="Century Gothic" panose="020B0502020202020204" pitchFamily="34" charset="0"/>
              </a:rPr>
              <a:t>в </a:t>
            </a:r>
            <a:r>
              <a:rPr lang="ru-RU" sz="2000" dirty="0" smtClean="0">
                <a:latin typeface="Century Gothic" panose="020B0502020202020204" pitchFamily="34" charset="0"/>
              </a:rPr>
              <a:t>экспертизе 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[</a:t>
            </a:r>
            <a:r>
              <a:rPr lang="ru-RU" dirty="0">
                <a:latin typeface="Century Gothic" panose="020B0502020202020204" pitchFamily="34" charset="0"/>
              </a:rPr>
              <a:t>публичные консультации</a:t>
            </a:r>
            <a:r>
              <a:rPr lang="en-US" dirty="0">
                <a:latin typeface="Century Gothic" panose="020B0502020202020204" pitchFamily="34" charset="0"/>
              </a:rPr>
              <a:t>]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1" y="1179522"/>
            <a:ext cx="40991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>
              <a:latin typeface="Century Gothic" panose="020B0502020202020204" pitchFamily="34" charset="0"/>
            </a:endParaRPr>
          </a:p>
          <a:p>
            <a:endParaRPr lang="en-US" sz="1000" b="1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Шаг </a:t>
            </a:r>
            <a:r>
              <a:rPr lang="ru-RU" sz="1000" b="1" dirty="0">
                <a:latin typeface="Century Gothic" panose="020B0502020202020204" pitchFamily="34" charset="0"/>
              </a:rPr>
              <a:t>1. Заходим </a:t>
            </a:r>
            <a:r>
              <a:rPr lang="ru-RU" sz="1000" b="1" dirty="0" smtClean="0">
                <a:latin typeface="Century Gothic" panose="020B0502020202020204" pitchFamily="34" charset="0"/>
              </a:rPr>
              <a:t>на </a:t>
            </a:r>
            <a:r>
              <a:rPr lang="en-US" sz="10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pravo.gov35.ru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endParaRPr lang="ru-RU" sz="1000" b="1" dirty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Шаг </a:t>
            </a:r>
            <a:r>
              <a:rPr lang="ru-RU" sz="1000" b="1" dirty="0">
                <a:latin typeface="Century Gothic" panose="020B0502020202020204" pitchFamily="34" charset="0"/>
              </a:rPr>
              <a:t>2. Выбираем </a:t>
            </a:r>
            <a:r>
              <a:rPr lang="ru-RU" sz="1000" b="1" dirty="0" smtClean="0">
                <a:latin typeface="Century Gothic" panose="020B0502020202020204" pitchFamily="34" charset="0"/>
              </a:rPr>
              <a:t>вкладку </a:t>
            </a:r>
          </a:p>
          <a:p>
            <a:r>
              <a:rPr lang="ru-RU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«Проверить»</a:t>
            </a:r>
          </a:p>
          <a:p>
            <a:endParaRPr lang="ru-RU" sz="1000" dirty="0">
              <a:latin typeface="Century Gothic" panose="020B0502020202020204" pitchFamily="34" charset="0"/>
            </a:endParaRPr>
          </a:p>
          <a:p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Шаг 3. </a:t>
            </a:r>
            <a:r>
              <a:rPr lang="ru-RU" sz="1000" dirty="0">
                <a:latin typeface="Century Gothic" panose="020B0502020202020204" pitchFamily="34" charset="0"/>
              </a:rPr>
              <a:t>Выбираем вкладку </a:t>
            </a:r>
            <a:r>
              <a:rPr lang="ru-RU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«Экспертиза»</a:t>
            </a:r>
          </a:p>
          <a:p>
            <a:endParaRPr lang="ru-RU" sz="1000" b="1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Шаг </a:t>
            </a:r>
            <a:r>
              <a:rPr lang="ru-RU" sz="1000" b="1" dirty="0">
                <a:latin typeface="Century Gothic" panose="020B0502020202020204" pitchFamily="34" charset="0"/>
              </a:rPr>
              <a:t>4. </a:t>
            </a:r>
            <a:r>
              <a:rPr lang="ru-RU" sz="1000" dirty="0">
                <a:latin typeface="Century Gothic" panose="020B0502020202020204" pitchFamily="34" charset="0"/>
              </a:rPr>
              <a:t>Выбираем раздел </a:t>
            </a:r>
            <a:r>
              <a:rPr lang="ru-RU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«</a:t>
            </a:r>
            <a:r>
              <a:rPr lang="ru-RU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Публичные консультации </a:t>
            </a:r>
            <a:r>
              <a:rPr lang="ru-RU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в рамках экспертизы»</a:t>
            </a:r>
            <a:endParaRPr lang="ru-RU" sz="10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ru-RU" sz="1000" b="1" dirty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Шаг 5</a:t>
            </a:r>
            <a:r>
              <a:rPr lang="ru-RU" sz="1000" b="1" dirty="0">
                <a:latin typeface="Century Gothic" panose="020B0502020202020204" pitchFamily="34" charset="0"/>
              </a:rPr>
              <a:t>. </a:t>
            </a:r>
            <a:r>
              <a:rPr lang="ru-RU" sz="1000" dirty="0">
                <a:latin typeface="Century Gothic" panose="020B0502020202020204" pitchFamily="34" charset="0"/>
              </a:rPr>
              <a:t>Знакомимся с уведомлением </a:t>
            </a:r>
            <a:r>
              <a:rPr lang="ru-RU" sz="1000" dirty="0" smtClean="0">
                <a:latin typeface="Century Gothic" panose="020B0502020202020204" pitchFamily="34" charset="0"/>
              </a:rPr>
              <a:t>о проведении </a:t>
            </a:r>
            <a:r>
              <a:rPr lang="ru-RU" sz="1000" dirty="0">
                <a:latin typeface="Century Gothic" panose="020B0502020202020204" pitchFamily="34" charset="0"/>
              </a:rPr>
              <a:t>публичных </a:t>
            </a:r>
            <a:r>
              <a:rPr lang="ru-RU" sz="1000" dirty="0" smtClean="0">
                <a:latin typeface="Century Gothic" panose="020B0502020202020204" pitchFamily="34" charset="0"/>
              </a:rPr>
              <a:t>консультаций </a:t>
            </a:r>
            <a:r>
              <a:rPr lang="ru-RU" sz="1000" b="1" dirty="0" smtClean="0">
                <a:solidFill>
                  <a:srgbClr val="376FED"/>
                </a:solidFill>
                <a:latin typeface="Century Gothic" panose="020B0502020202020204" pitchFamily="34" charset="0"/>
              </a:rPr>
              <a:t>(</a:t>
            </a:r>
            <a:r>
              <a:rPr lang="ru-RU" sz="1000" b="1" dirty="0">
                <a:solidFill>
                  <a:srgbClr val="376FED"/>
                </a:solidFill>
                <a:latin typeface="Century Gothic" panose="020B0502020202020204" pitchFamily="34" charset="0"/>
              </a:rPr>
              <a:t>срок публичных консультаций</a:t>
            </a:r>
          </a:p>
          <a:p>
            <a:r>
              <a:rPr lang="ru-RU" sz="1000" b="1" dirty="0">
                <a:solidFill>
                  <a:srgbClr val="376FED"/>
                </a:solidFill>
                <a:latin typeface="Century Gothic" panose="020B0502020202020204" pitchFamily="34" charset="0"/>
              </a:rPr>
              <a:t>не менее 30 календарных дней</a:t>
            </a:r>
            <a:r>
              <a:rPr lang="ru-RU" sz="1000" b="1" dirty="0">
                <a:latin typeface="Century Gothic" panose="020B0502020202020204" pitchFamily="34" charset="0"/>
              </a:rPr>
              <a:t>)</a:t>
            </a:r>
            <a:endParaRPr lang="ru-RU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000" b="1" dirty="0" smtClean="0">
                <a:latin typeface="Century Gothic" panose="020B0502020202020204" pitchFamily="34" charset="0"/>
              </a:rPr>
              <a:t>Шаг 6.  </a:t>
            </a:r>
            <a:r>
              <a:rPr lang="ru-RU" sz="1000" b="1" dirty="0">
                <a:latin typeface="Century Gothic" panose="020B0502020202020204" pitchFamily="34" charset="0"/>
              </a:rPr>
              <a:t>Оставляем свою позицию (вопрос) </a:t>
            </a:r>
            <a:r>
              <a:rPr lang="ru-RU" sz="1000" dirty="0">
                <a:latin typeface="Century Gothic" panose="020B0502020202020204" pitchFamily="34" charset="0"/>
              </a:rPr>
              <a:t>по </a:t>
            </a:r>
            <a:r>
              <a:rPr lang="ru-RU" sz="1000" dirty="0" smtClean="0">
                <a:latin typeface="Century Gothic" panose="020B0502020202020204" pitchFamily="34" charset="0"/>
              </a:rPr>
              <a:t>НПА одним из способов: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Century Gothic" panose="020B0502020202020204" pitchFamily="34" charset="0"/>
              </a:rPr>
              <a:t>направляем файл заполненного уведомления (отвечаем на вопросы по правовому акту) на электронный адрес, указанный в уведомлении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Century Gothic" panose="020B0502020202020204" pitchFamily="34" charset="0"/>
              </a:rPr>
              <a:t>прикрепляем файл заполненного уведомления на портале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Century Gothic" panose="020B0502020202020204" pitchFamily="34" charset="0"/>
              </a:rPr>
              <a:t>используем функцию на портале «Ответить на вопросы по акту»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endParaRPr lang="ru-RU" sz="1000" b="1" dirty="0">
              <a:latin typeface="Century Gothic" panose="020B0502020202020204" pitchFamily="34" charset="0"/>
            </a:endParaRPr>
          </a:p>
          <a:p>
            <a:pPr algn="just"/>
            <a:r>
              <a:rPr lang="ru-RU" sz="1000" b="1" dirty="0" smtClean="0">
                <a:latin typeface="Century Gothic" panose="020B0502020202020204" pitchFamily="34" charset="0"/>
              </a:rPr>
              <a:t>Шаг 6. </a:t>
            </a:r>
            <a:r>
              <a:rPr lang="ru-RU" sz="1000" dirty="0">
                <a:latin typeface="Century Gothic" panose="020B0502020202020204" pitchFamily="34" charset="0"/>
              </a:rPr>
              <a:t>В</a:t>
            </a:r>
            <a:r>
              <a:rPr lang="ru-RU" sz="1000" b="1" dirty="0">
                <a:latin typeface="Century Gothic" panose="020B0502020202020204" pitchFamily="34" charset="0"/>
              </a:rPr>
              <a:t> </a:t>
            </a:r>
            <a:r>
              <a:rPr lang="ru-RU" sz="1000" b="1" dirty="0">
                <a:solidFill>
                  <a:srgbClr val="376FED"/>
                </a:solidFill>
                <a:latin typeface="Century Gothic" panose="020B0502020202020204" pitchFamily="34" charset="0"/>
              </a:rPr>
              <a:t>сводке замечаний и предложений</a:t>
            </a:r>
            <a:r>
              <a:rPr lang="ru-RU" sz="1000" b="1" dirty="0" smtClean="0">
                <a:latin typeface="Century Gothic" panose="020B0502020202020204" pitchFamily="34" charset="0"/>
              </a:rPr>
              <a:t>, </a:t>
            </a:r>
            <a:r>
              <a:rPr lang="ru-RU" sz="1000" dirty="0" smtClean="0">
                <a:latin typeface="Century Gothic" panose="020B0502020202020204" pitchFamily="34" charset="0"/>
              </a:rPr>
              <a:t>размещаемой </a:t>
            </a:r>
            <a:r>
              <a:rPr lang="ru-RU" sz="1000" dirty="0">
                <a:latin typeface="Century Gothic" panose="020B0502020202020204" pitchFamily="34" charset="0"/>
              </a:rPr>
              <a:t>в карточке НПА </a:t>
            </a:r>
            <a:r>
              <a:rPr lang="ru-RU" sz="1000" dirty="0" smtClean="0">
                <a:latin typeface="Century Gothic" panose="020B0502020202020204" pitchFamily="34" charset="0"/>
              </a:rPr>
              <a:t>на портале</a:t>
            </a:r>
            <a:r>
              <a:rPr lang="ru-RU" sz="1000" dirty="0">
                <a:latin typeface="Century Gothic" panose="020B0502020202020204" pitchFamily="34" charset="0"/>
              </a:rPr>
              <a:t>, отражаются результаты </a:t>
            </a:r>
            <a:r>
              <a:rPr lang="ru-RU" sz="1000" dirty="0" smtClean="0">
                <a:latin typeface="Century Gothic" panose="020B0502020202020204" pitchFamily="34" charset="0"/>
              </a:rPr>
              <a:t>рассмотрения отзывов </a:t>
            </a:r>
            <a:r>
              <a:rPr lang="ru-RU" sz="1000" dirty="0">
                <a:latin typeface="Century Gothic" panose="020B0502020202020204" pitchFamily="34" charset="0"/>
              </a:rPr>
              <a:t>участников публичных консультаций (</a:t>
            </a:r>
            <a:r>
              <a:rPr lang="ru-RU" sz="1000" dirty="0" smtClean="0">
                <a:latin typeface="Century Gothic" panose="020B0502020202020204" pitchFamily="34" charset="0"/>
              </a:rPr>
              <a:t>при их </a:t>
            </a:r>
            <a:r>
              <a:rPr lang="ru-RU" sz="1000" dirty="0">
                <a:latin typeface="Century Gothic" panose="020B0502020202020204" pitchFamily="34" charset="0"/>
              </a:rPr>
              <a:t>наличии)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9218" y="372799"/>
            <a:ext cx="925689" cy="13939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0" dirty="0" smtClean="0">
                <a:latin typeface="Corbel" panose="020B0503020204020204" pitchFamily="34" charset="0"/>
                <a:ea typeface="MS Gothic" panose="020B0609070205080204" pitchFamily="49" charset="-128"/>
              </a:rPr>
              <a:t>Э</a:t>
            </a:r>
            <a:endParaRPr lang="ru-RU" sz="10000" dirty="0">
              <a:latin typeface="Corbel" panose="020B0503020204020204" pitchFamily="34" charset="0"/>
              <a:ea typeface="MS Gothic" panose="020B0609070205080204" pitchFamily="49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4971" y="996686"/>
            <a:ext cx="2427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Century Gothic" panose="020B0502020202020204" pitchFamily="34" charset="0"/>
                <a:ea typeface="MS Gothic" panose="020B0609070205080204" pitchFamily="49" charset="-128"/>
              </a:rPr>
              <a:t>кспертиза</a:t>
            </a:r>
            <a:endParaRPr lang="ru-RU" sz="2800" dirty="0">
              <a:latin typeface="Century Gothic" panose="020B0502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4162" y="1623470"/>
            <a:ext cx="3845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entury Gothic" panose="020B0502020202020204" pitchFamily="34" charset="0"/>
                <a:ea typeface="MS Gothic" panose="020B0609070205080204" pitchFamily="49" charset="-128"/>
              </a:rPr>
              <a:t>действующих НПА</a:t>
            </a:r>
            <a:endParaRPr lang="ru-RU" sz="2800" dirty="0">
              <a:latin typeface="Century Gothic" panose="020B0502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49215" y="4867301"/>
            <a:ext cx="4888997" cy="17281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У Вас возникают вопросы по участию в процедуре ОРВ?</a:t>
            </a:r>
          </a:p>
          <a:p>
            <a:pPr algn="ctr"/>
            <a:r>
              <a:rPr lang="ru-RU" sz="1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Звоните!</a:t>
            </a:r>
          </a:p>
          <a:p>
            <a:pPr algn="ctr"/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9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Отдел экономики и анализа администрации </a:t>
            </a: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Вологодского муниципального округа </a:t>
            </a:r>
          </a:p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(8172) 21-13-20 </a:t>
            </a: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hlinkClick r:id="rId2"/>
              </a:rPr>
              <a:t>econ@volraion.ru</a:t>
            </a: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498" y="2752726"/>
            <a:ext cx="1426429" cy="148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324" y="1365688"/>
            <a:ext cx="1701455" cy="103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4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403</Words>
  <Application>Microsoft Office PowerPoint</Application>
  <PresentationFormat>Произвольный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Ковалевская Наталья Евгеньевна</cp:lastModifiedBy>
  <cp:revision>113</cp:revision>
  <dcterms:created xsi:type="dcterms:W3CDTF">2017-03-16T18:08:53Z</dcterms:created>
  <dcterms:modified xsi:type="dcterms:W3CDTF">2023-06-20T12:23:35Z</dcterms:modified>
</cp:coreProperties>
</file>